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5" r:id="rId3"/>
    <p:sldId id="278" r:id="rId4"/>
    <p:sldId id="279" r:id="rId5"/>
    <p:sldId id="280" r:id="rId6"/>
    <p:sldId id="281" r:id="rId7"/>
    <p:sldId id="283" r:id="rId8"/>
    <p:sldId id="284" r:id="rId9"/>
    <p:sldId id="285" r:id="rId10"/>
    <p:sldId id="282" r:id="rId11"/>
    <p:sldId id="275" r:id="rId12"/>
    <p:sldId id="27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9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3409" autoAdjust="0"/>
  </p:normalViewPr>
  <p:slideViewPr>
    <p:cSldViewPr snapToGrid="0">
      <p:cViewPr varScale="1">
        <p:scale>
          <a:sx n="72" d="100"/>
          <a:sy n="72" d="100"/>
        </p:scale>
        <p:origin x="1795"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F0CD3-7997-4CA3-8B74-26388476E0D6}" type="datetimeFigureOut">
              <a:rPr lang="en-US" smtClean="0"/>
              <a:pPr/>
              <a:t>5/31/2021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822A-EF8E-435C-B47D-30EC9DE8728E}" type="slidenum">
              <a:rPr lang="en-US" smtClean="0"/>
              <a:pPr/>
              <a:t>‹#›</a:t>
            </a:fld>
            <a:endParaRPr lang="en-US"/>
          </a:p>
        </p:txBody>
      </p:sp>
    </p:spTree>
    <p:extLst>
      <p:ext uri="{BB962C8B-B14F-4D97-AF65-F5344CB8AC3E}">
        <p14:creationId xmlns:p14="http://schemas.microsoft.com/office/powerpoint/2010/main" val="818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59DDF5-D33F-42CB-8E16-7466BB8DFC27}"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07643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9DDF5-D33F-42CB-8E16-7466BB8DFC27}"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109732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9DDF5-D33F-42CB-8E16-7466BB8DFC27}"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93032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9DDF5-D33F-42CB-8E16-7466BB8DFC27}"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84898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59DDF5-D33F-42CB-8E16-7466BB8DFC27}"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73851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59DDF5-D33F-42CB-8E16-7466BB8DFC27}"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95018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59DDF5-D33F-42CB-8E16-7466BB8DFC27}" type="datetimeFigureOut">
              <a:rPr lang="en-US" smtClean="0"/>
              <a:pPr/>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8315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59DDF5-D33F-42CB-8E16-7466BB8DFC27}" type="datetimeFigureOut">
              <a:rPr lang="en-US" smtClean="0"/>
              <a:pPr/>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78492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9DDF5-D33F-42CB-8E16-7466BB8DFC27}" type="datetimeFigureOut">
              <a:rPr lang="en-US" smtClean="0"/>
              <a:pPr/>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91947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9DDF5-D33F-42CB-8E16-7466BB8DFC27}"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4813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9DDF5-D33F-42CB-8E16-7466BB8DFC27}"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1024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9DDF5-D33F-42CB-8E16-7466BB8DFC27}" type="datetimeFigureOut">
              <a:rPr lang="en-US" smtClean="0"/>
              <a:pPr/>
              <a:t>5/31/2021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63275-8587-4EEF-A5E5-8D742DA55544}" type="slidenum">
              <a:rPr lang="en-US" smtClean="0"/>
              <a:pPr/>
              <a:t>‹#›</a:t>
            </a:fld>
            <a:endParaRPr lang="en-US"/>
          </a:p>
        </p:txBody>
      </p:sp>
    </p:spTree>
    <p:extLst>
      <p:ext uri="{BB962C8B-B14F-4D97-AF65-F5344CB8AC3E}">
        <p14:creationId xmlns:p14="http://schemas.microsoft.com/office/powerpoint/2010/main" val="3069830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E2363A-538A-412C-AFF4-BC747894AE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61059" y="3706208"/>
            <a:ext cx="8821882" cy="1943100"/>
          </a:xfrm>
          <a:prstGeom prst="rect">
            <a:avLst/>
          </a:prstGeom>
        </p:spPr>
        <p:txBody>
          <a:bodyPr vert="horz" lIns="68580" tIns="34290" rIns="68580" bIns="34290" rtlCol="0" anchor="t" anchorCtr="0">
            <a:noAutofit/>
          </a:bodyPr>
          <a:lstStyle/>
          <a:p>
            <a:pPr algn="ctr" defTabSz="685783">
              <a:spcBef>
                <a:spcPct val="0"/>
              </a:spcBef>
              <a:defRPr/>
            </a:pPr>
            <a:endParaRPr lang="en-US" sz="1500" b="1" dirty="0">
              <a:latin typeface="Times New Roman" pitchFamily="18" charset="0"/>
              <a:ea typeface="+mj-ea"/>
              <a:cs typeface="Times New Roman" pitchFamily="18" charset="0"/>
            </a:endParaRPr>
          </a:p>
          <a:p>
            <a:r>
              <a:rPr lang="en-US" sz="1500" b="1" dirty="0">
                <a:latin typeface="Times New Roman" pitchFamily="18" charset="0"/>
                <a:cs typeface="Times New Roman" pitchFamily="18" charset="0"/>
              </a:rPr>
              <a:t>    </a:t>
            </a:r>
          </a:p>
          <a:p>
            <a:endParaRPr lang="en-US" sz="1500" b="1" dirty="0">
              <a:latin typeface="Times New Roman" pitchFamily="18" charset="0"/>
              <a:ea typeface="+mj-ea"/>
              <a:cs typeface="Times New Roman" pitchFamily="18" charset="0"/>
            </a:endParaRPr>
          </a:p>
        </p:txBody>
      </p:sp>
      <p:sp>
        <p:nvSpPr>
          <p:cNvPr id="9" name="Title 1">
            <a:extLst>
              <a:ext uri="{FF2B5EF4-FFF2-40B4-BE49-F238E27FC236}">
                <a16:creationId xmlns:a16="http://schemas.microsoft.com/office/drawing/2014/main" id="{F44EB96B-5E08-462C-B15A-F8DACB5C5418}"/>
              </a:ext>
            </a:extLst>
          </p:cNvPr>
          <p:cNvSpPr txBox="1">
            <a:spLocks/>
          </p:cNvSpPr>
          <p:nvPr/>
        </p:nvSpPr>
        <p:spPr>
          <a:xfrm>
            <a:off x="0" y="1425857"/>
            <a:ext cx="9506816" cy="351525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a:p>
            <a:pPr algn="ctr">
              <a:spcBef>
                <a:spcPct val="0"/>
              </a:spcBef>
              <a:defRPr/>
            </a:pPr>
            <a:r>
              <a:rPr kumimoji="0" lang="en-US"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Department of Computer Science and Engineering</a:t>
            </a:r>
          </a:p>
          <a:p>
            <a:pPr algn="ctr">
              <a:spcBef>
                <a:spcPct val="0"/>
              </a:spcBef>
              <a:defRPr/>
            </a:pPr>
            <a:endParaRPr lang="en-US" sz="2400" b="1" i="0" dirty="0">
              <a:solidFill>
                <a:srgbClr val="333333"/>
              </a:solidFill>
              <a:effectLst/>
              <a:latin typeface="Times New Roman" panose="02020603050405020304" pitchFamily="18" charset="0"/>
              <a:cs typeface="Times New Roman" panose="02020603050405020304" pitchFamily="18" charset="0"/>
            </a:endParaRPr>
          </a:p>
          <a:p>
            <a:pPr algn="ctr">
              <a:spcBef>
                <a:spcPct val="0"/>
              </a:spcBef>
              <a:defRPr/>
            </a:pPr>
            <a:r>
              <a:rPr lang="en-US" sz="3200" b="1" dirty="0">
                <a:latin typeface="Times New Roman" panose="02020603050405020304" pitchFamily="18" charset="0"/>
                <a:cs typeface="Times New Roman" panose="02020603050405020304" pitchFamily="18" charset="0"/>
              </a:rPr>
              <a:t>IOT</a:t>
            </a:r>
            <a:r>
              <a:rPr lang="en-US" sz="3200" b="1" noProof="0" dirty="0">
                <a:latin typeface="Times New Roman" panose="02020603050405020304" pitchFamily="18" charset="0"/>
                <a:cs typeface="Times New Roman" panose="02020603050405020304" pitchFamily="18" charset="0"/>
              </a:rPr>
              <a:t> BASED ATTENDANCE </a:t>
            </a:r>
            <a:r>
              <a:rPr kumimoji="0" lang="en-US" sz="3200" b="1" i="0" u="none" strike="noStrike" kern="1200" cap="none" spc="0" normalizeH="0" baseline="0" noProof="0" dirty="0">
                <a:ln>
                  <a:noFill/>
                </a:ln>
                <a:effectLst/>
                <a:uLnTx/>
                <a:uFillTx/>
                <a:latin typeface="Times New Roman" pitchFamily="18" charset="0"/>
                <a:ea typeface="+mj-ea"/>
                <a:cs typeface="Times New Roman" pitchFamily="18" charset="0"/>
              </a:rPr>
              <a:t>SYSTEM USING BLOCKCHAIN</a:t>
            </a: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b="1" dirty="0">
                <a:latin typeface="Times New Roman" pitchFamily="18" charset="0"/>
                <a:ea typeface="+mj-ea"/>
                <a:cs typeface="Times New Roman" pitchFamily="18" charset="0"/>
              </a:rPr>
              <a:t>Date: 27 May 2021</a:t>
            </a:r>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endParaRPr lang="en-US" sz="2000" b="1" dirty="0">
              <a:latin typeface="Times New Roman" pitchFamily="18" charset="0"/>
              <a:cs typeface="Times New Roman" pitchFamily="18" charset="0"/>
            </a:endParaRPr>
          </a:p>
          <a:p>
            <a:r>
              <a:rPr lang="en-US" b="1" dirty="0">
                <a:latin typeface="Times New Roman" panose="02020603050405020304" pitchFamily="18" charset="0"/>
                <a:cs typeface="Times New Roman" pitchFamily="18" charset="0"/>
              </a:rPr>
              <a:t>   Gottimukkula Manasa  : 17wh1a05b6               </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Muthyala </a:t>
            </a:r>
            <a:r>
              <a:rPr lang="en-US" b="1" dirty="0" err="1">
                <a:latin typeface="Times New Roman" panose="02020603050405020304" pitchFamily="18" charset="0"/>
                <a:cs typeface="Times New Roman" panose="02020603050405020304" pitchFamily="18" charset="0"/>
              </a:rPr>
              <a:t>Srilatha</a:t>
            </a:r>
            <a:r>
              <a:rPr lang="en-US" b="1" dirty="0">
                <a:latin typeface="Times New Roman" panose="02020603050405020304" pitchFamily="18" charset="0"/>
                <a:cs typeface="Times New Roman" panose="02020603050405020304" pitchFamily="18" charset="0"/>
              </a:rPr>
              <a:t>          : 17wh1a05a4</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Lanka Sowmya 		    : 18wh5a0513</a:t>
            </a:r>
          </a:p>
          <a:p>
            <a:pPr algn="ct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b="1" dirty="0">
                <a:latin typeface="Times New Roman" pitchFamily="18" charset="0"/>
                <a:cs typeface="Times New Roman" pitchFamily="18" charset="0"/>
              </a:rPr>
              <a:t>Internal Guide:</a:t>
            </a:r>
            <a:r>
              <a:rPr lang="en-IN" b="1" dirty="0">
                <a:solidFill>
                  <a:srgbClr val="000000"/>
                </a:solidFill>
                <a:latin typeface="Times New Roman" panose="02020603050405020304" pitchFamily="18" charset="0"/>
                <a:cs typeface="Times New Roman" pitchFamily="18" charset="0"/>
              </a:rPr>
              <a:t> Mr. </a:t>
            </a:r>
            <a:r>
              <a:rPr lang="en-IN" b="1" dirty="0" err="1">
                <a:solidFill>
                  <a:srgbClr val="000000"/>
                </a:solidFill>
                <a:latin typeface="Times New Roman" panose="02020603050405020304" pitchFamily="18" charset="0"/>
                <a:cs typeface="Times New Roman" pitchFamily="18" charset="0"/>
              </a:rPr>
              <a:t>Bapiraju</a:t>
            </a:r>
            <a:r>
              <a:rPr lang="en-IN" b="1" dirty="0">
                <a:solidFill>
                  <a:srgbClr val="000000"/>
                </a:solidFill>
                <a:latin typeface="Times New Roman" panose="02020603050405020304" pitchFamily="18" charset="0"/>
                <a:cs typeface="Times New Roman" pitchFamily="18" charset="0"/>
              </a:rPr>
              <a:t> </a:t>
            </a:r>
            <a:r>
              <a:rPr lang="en-IN" b="1" dirty="0" err="1">
                <a:solidFill>
                  <a:srgbClr val="000000"/>
                </a:solidFill>
                <a:latin typeface="Times New Roman" panose="02020603050405020304" pitchFamily="18" charset="0"/>
                <a:cs typeface="Times New Roman" pitchFamily="18" charset="0"/>
              </a:rPr>
              <a:t>Mudunuri</a:t>
            </a:r>
            <a:endParaRPr lang="en-US" b="1" dirty="0">
              <a:latin typeface="Times New Roman" pitchFamily="18" charset="0"/>
              <a:cs typeface="Times New Roman" pitchFamily="18" charset="0"/>
            </a:endParaRPr>
          </a:p>
          <a:p>
            <a:pPr algn="ctr"/>
            <a:r>
              <a:rPr lang="en-IN" sz="2000" b="1" dirty="0">
                <a:latin typeface="Times New Roman" pitchFamily="18" charset="0"/>
                <a:cs typeface="Times New Roman" pitchFamily="18" charset="0"/>
              </a:rPr>
              <a:t> 			       			          </a:t>
            </a:r>
            <a:r>
              <a:rPr lang="en-US" b="1" dirty="0">
                <a:latin typeface="Times New Roman" pitchFamily="18" charset="0"/>
                <a:cs typeface="Times New Roman" pitchFamily="18" charset="0"/>
              </a:rPr>
              <a:t>Designation : Assistant Professor</a:t>
            </a:r>
          </a:p>
          <a:p>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82051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 </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AFEAE41-0CE8-4191-A1F7-AF12451F2DCD}"/>
              </a:ext>
            </a:extLst>
          </p:cNvPr>
          <p:cNvSpPr txBox="1"/>
          <p:nvPr/>
        </p:nvSpPr>
        <p:spPr>
          <a:xfrm>
            <a:off x="2910498" y="5936316"/>
            <a:ext cx="33230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Attendance Storing in Blockchain</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40F5E8D-F24D-44B4-99AC-71D1D3383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8" y="1324844"/>
            <a:ext cx="7848664" cy="4414874"/>
          </a:xfrm>
          <a:prstGeom prst="rect">
            <a:avLst/>
          </a:prstGeom>
        </p:spPr>
      </p:pic>
    </p:spTree>
    <p:extLst>
      <p:ext uri="{BB962C8B-B14F-4D97-AF65-F5344CB8AC3E}">
        <p14:creationId xmlns:p14="http://schemas.microsoft.com/office/powerpoint/2010/main" val="314246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1265745" y="152140"/>
            <a:ext cx="6712527" cy="769441"/>
          </a:xfrm>
          <a:prstGeom prst="rect">
            <a:avLst/>
          </a:prstGeom>
          <a:noFill/>
        </p:spPr>
        <p:txBody>
          <a:bodyPr wrap="square" rtlCol="0">
            <a:spAutoFit/>
          </a:bodyPr>
          <a:lstStyle/>
          <a:p>
            <a:pPr algn="ctr"/>
            <a:r>
              <a:rPr lang="en-US" sz="4400" dirty="0">
                <a:latin typeface="Times New Roman" pitchFamily="18" charset="0"/>
                <a:cs typeface="Times New Roman" pitchFamily="18" charset="0"/>
              </a:rPr>
              <a:t>System</a:t>
            </a:r>
            <a:r>
              <a:rPr lang="en-US" sz="4400" b="1" dirty="0">
                <a:latin typeface="Times New Roman" pitchFamily="18" charset="0"/>
                <a:cs typeface="Times New Roman" pitchFamily="18" charset="0"/>
              </a:rPr>
              <a:t> </a:t>
            </a:r>
            <a:r>
              <a:rPr lang="en-US" sz="4400" dirty="0">
                <a:latin typeface="Times New Roman" pitchFamily="18" charset="0"/>
                <a:cs typeface="Times New Roman" pitchFamily="18" charset="0"/>
              </a:rPr>
              <a:t>Requirements</a:t>
            </a: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342903" y="1917734"/>
            <a:ext cx="8558213" cy="353414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IN" sz="18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00B86447-9894-4EEF-82F0-1F9FA5741D3E}"/>
              </a:ext>
            </a:extLst>
          </p:cNvPr>
          <p:cNvGraphicFramePr>
            <a:graphicFrameLocks noGrp="1"/>
          </p:cNvGraphicFramePr>
          <p:nvPr>
            <p:extLst>
              <p:ext uri="{D42A27DB-BD31-4B8C-83A1-F6EECF244321}">
                <p14:modId xmlns:p14="http://schemas.microsoft.com/office/powerpoint/2010/main" val="1422108358"/>
              </p:ext>
            </p:extLst>
          </p:nvPr>
        </p:nvGraphicFramePr>
        <p:xfrm>
          <a:off x="1057520" y="1458814"/>
          <a:ext cx="7028960" cy="4200512"/>
        </p:xfrm>
        <a:graphic>
          <a:graphicData uri="http://schemas.openxmlformats.org/drawingml/2006/table">
            <a:tbl>
              <a:tblPr firstRow="1" bandRow="1">
                <a:tableStyleId>{F5AB1C69-6EDB-4FF4-983F-18BD219EF322}</a:tableStyleId>
              </a:tblPr>
              <a:tblGrid>
                <a:gridCol w="3560130">
                  <a:extLst>
                    <a:ext uri="{9D8B030D-6E8A-4147-A177-3AD203B41FA5}">
                      <a16:colId xmlns:a16="http://schemas.microsoft.com/office/drawing/2014/main" val="2296071756"/>
                    </a:ext>
                  </a:extLst>
                </a:gridCol>
                <a:gridCol w="3468830">
                  <a:extLst>
                    <a:ext uri="{9D8B030D-6E8A-4147-A177-3AD203B41FA5}">
                      <a16:colId xmlns:a16="http://schemas.microsoft.com/office/drawing/2014/main" val="3122023618"/>
                    </a:ext>
                  </a:extLst>
                </a:gridCol>
              </a:tblGrid>
              <a:tr h="742962">
                <a:tc>
                  <a:txBody>
                    <a:bodyPr/>
                    <a:lstStyle/>
                    <a:p>
                      <a:pPr algn="ctr"/>
                      <a:r>
                        <a:rPr lang="en-US" sz="2000" dirty="0">
                          <a:latin typeface="Times New Roman" panose="02020603050405020304" pitchFamily="18" charset="0"/>
                          <a:cs typeface="Times New Roman" panose="02020603050405020304" pitchFamily="18" charset="0"/>
                        </a:rPr>
                        <a:t>Environment</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Specifications</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25835142"/>
                  </a:ext>
                </a:extLst>
              </a:tr>
              <a:tr h="563494">
                <a:tc rowSpan="3">
                  <a:txBody>
                    <a:bodyPr/>
                    <a:lstStyle/>
                    <a:p>
                      <a:pPr lvl="0" algn="ctr"/>
                      <a:r>
                        <a:rPr lang="en-US" sz="1800" dirty="0">
                          <a:latin typeface="Times New Roman" panose="02020603050405020304" pitchFamily="18" charset="0"/>
                          <a:cs typeface="Times New Roman" panose="02020603050405020304" pitchFamily="18" charset="0"/>
                        </a:rPr>
                        <a:t>Hardware</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it-IT" sz="1800" dirty="0">
                          <a:latin typeface="Times New Roman"/>
                          <a:ea typeface="Times New Roman"/>
                          <a:cs typeface="Times New Roman"/>
                          <a:sym typeface="Times New Roman"/>
                        </a:rPr>
                        <a:t>Processor: Intel Core i5</a:t>
                      </a:r>
                    </a:p>
                  </a:txBody>
                  <a:tcPr anchor="ctr"/>
                </a:tc>
                <a:extLst>
                  <a:ext uri="{0D108BD9-81ED-4DB2-BD59-A6C34878D82A}">
                    <a16:rowId xmlns:a16="http://schemas.microsoft.com/office/drawing/2014/main" val="1130031905"/>
                  </a:ext>
                </a:extLst>
              </a:tr>
              <a:tr h="563494">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RAM:  4 GB</a:t>
                      </a:r>
                      <a:endParaRPr lang="en-US" dirty="0">
                        <a:latin typeface="Times New Roman"/>
                        <a:ea typeface="Times New Roman"/>
                        <a:cs typeface="Times New Roman"/>
                        <a:sym typeface="Times New Roman"/>
                      </a:endParaRPr>
                    </a:p>
                  </a:txBody>
                  <a:tcPr anchor="ctr"/>
                </a:tc>
                <a:extLst>
                  <a:ext uri="{0D108BD9-81ED-4DB2-BD59-A6C34878D82A}">
                    <a16:rowId xmlns:a16="http://schemas.microsoft.com/office/drawing/2014/main" val="559608233"/>
                  </a:ext>
                </a:extLst>
              </a:tr>
              <a:tr h="563494">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a:ea typeface="Times New Roman"/>
                          <a:cs typeface="Times New Roman"/>
                          <a:sym typeface="Times New Roman"/>
                        </a:rPr>
                        <a:t>IOT fingerprint Scanner</a:t>
                      </a:r>
                    </a:p>
                  </a:txBody>
                  <a:tcPr anchor="ctr"/>
                </a:tc>
                <a:extLst>
                  <a:ext uri="{0D108BD9-81ED-4DB2-BD59-A6C34878D82A}">
                    <a16:rowId xmlns:a16="http://schemas.microsoft.com/office/drawing/2014/main" val="26747573"/>
                  </a:ext>
                </a:extLst>
              </a:tr>
              <a:tr h="563494">
                <a:tc rowSpan="3">
                  <a:txBody>
                    <a:bodyPr/>
                    <a:lstStyle/>
                    <a:p>
                      <a:pPr algn="ctr"/>
                      <a:r>
                        <a:rPr lang="en-US" sz="1800" dirty="0">
                          <a:latin typeface="Times New Roman" panose="02020603050405020304" pitchFamily="18" charset="0"/>
                          <a:cs typeface="Times New Roman" panose="02020603050405020304" pitchFamily="18" charset="0"/>
                        </a:rPr>
                        <a:t>Software</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cap="none" dirty="0">
                          <a:latin typeface="Times New Roman"/>
                          <a:ea typeface="Times New Roman"/>
                          <a:cs typeface="Times New Roman"/>
                          <a:sym typeface="Times New Roman"/>
                        </a:rPr>
                        <a:t>Eclipse IDE , MySQL </a:t>
                      </a:r>
                    </a:p>
                  </a:txBody>
                  <a:tcPr/>
                </a:tc>
                <a:extLst>
                  <a:ext uri="{0D108BD9-81ED-4DB2-BD59-A6C34878D82A}">
                    <a16:rowId xmlns:a16="http://schemas.microsoft.com/office/drawing/2014/main" val="2316723412"/>
                  </a:ext>
                </a:extLst>
              </a:tr>
              <a:tr h="563494">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Operating System: Windows 10</a:t>
                      </a:r>
                      <a:endParaRPr lang="en-US" sz="1800" u="none" strike="noStrike" cap="none" dirty="0">
                        <a:latin typeface="Times New Roman"/>
                        <a:ea typeface="Times New Roman"/>
                        <a:cs typeface="Times New Roman"/>
                        <a:sym typeface="Times New Roman"/>
                      </a:endParaRPr>
                    </a:p>
                  </a:txBody>
                  <a:tcPr/>
                </a:tc>
                <a:extLst>
                  <a:ext uri="{0D108BD9-81ED-4DB2-BD59-A6C34878D82A}">
                    <a16:rowId xmlns:a16="http://schemas.microsoft.com/office/drawing/2014/main" val="1321908906"/>
                  </a:ext>
                </a:extLst>
              </a:tr>
              <a:tr h="563494">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Browser: Google Chrome, Mozilla Firefox</a:t>
                      </a:r>
                      <a:endParaRPr lang="en-US" sz="1800" u="none" strike="noStrike" cap="none" dirty="0">
                        <a:latin typeface="Times New Roman"/>
                        <a:ea typeface="Times New Roman"/>
                        <a:cs typeface="Times New Roman"/>
                        <a:sym typeface="Times New Roman"/>
                      </a:endParaRPr>
                    </a:p>
                  </a:txBody>
                  <a:tcPr/>
                </a:tc>
                <a:extLst>
                  <a:ext uri="{0D108BD9-81ED-4DB2-BD59-A6C34878D82A}">
                    <a16:rowId xmlns:a16="http://schemas.microsoft.com/office/drawing/2014/main" val="3714835667"/>
                  </a:ext>
                </a:extLst>
              </a:tr>
            </a:tbl>
          </a:graphicData>
        </a:graphic>
      </p:graphicFrame>
    </p:spTree>
    <p:extLst>
      <p:ext uri="{BB962C8B-B14F-4D97-AF65-F5344CB8AC3E}">
        <p14:creationId xmlns:p14="http://schemas.microsoft.com/office/powerpoint/2010/main" val="2240826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0211BB-C25B-4A2F-A277-6E0D7CD839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a:extLst>
              <a:ext uri="{FF2B5EF4-FFF2-40B4-BE49-F238E27FC236}">
                <a16:creationId xmlns:a16="http://schemas.microsoft.com/office/drawing/2014/main" id="{17767876-16B2-4096-AA5A-BEE8532517FB}"/>
              </a:ext>
            </a:extLst>
          </p:cNvPr>
          <p:cNvSpPr txBox="1"/>
          <p:nvPr/>
        </p:nvSpPr>
        <p:spPr>
          <a:xfrm>
            <a:off x="666447" y="3013502"/>
            <a:ext cx="8034425" cy="854080"/>
          </a:xfrm>
          <a:prstGeom prst="rect">
            <a:avLst/>
          </a:prstGeom>
          <a:noFill/>
        </p:spPr>
        <p:txBody>
          <a:bodyPr wrap="square" rtlCol="0">
            <a:spAutoFit/>
          </a:bodyPr>
          <a:lstStyle/>
          <a:p>
            <a:pPr lvl="0" algn="ctr"/>
            <a:r>
              <a:rPr lang="en-US" sz="4500" b="1" dirty="0">
                <a:latin typeface="Times New Roman" panose="02020603050405020304" pitchFamily="18" charset="0"/>
                <a:cs typeface="Times New Roman" panose="02020603050405020304" pitchFamily="18" charset="0"/>
              </a:rPr>
              <a:t>THANK</a:t>
            </a:r>
            <a:r>
              <a:rPr lang="en-US" sz="4950" b="1" dirty="0">
                <a:latin typeface="Times New Roman" panose="02020603050405020304" pitchFamily="18" charset="0"/>
                <a:cs typeface="Times New Roman" panose="02020603050405020304" pitchFamily="18" charset="0"/>
              </a:rPr>
              <a:t> YOU</a:t>
            </a:r>
          </a:p>
        </p:txBody>
      </p:sp>
    </p:spTree>
    <p:extLst>
      <p:ext uri="{BB962C8B-B14F-4D97-AF65-F5344CB8AC3E}">
        <p14:creationId xmlns:p14="http://schemas.microsoft.com/office/powerpoint/2010/main" val="3683701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3202372" y="69664"/>
            <a:ext cx="2399652"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Abstract</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Attendance monitoring is currently designed with android or web based applications. However the intention of this design is to provide a block chain based app that can be downloaded and used by the organization with no third party control to meddle with the data. </a:t>
            </a:r>
            <a:r>
              <a:rPr lang="en-US" sz="1800" dirty="0">
                <a:latin typeface="Times New Roman" panose="02020603050405020304" pitchFamily="18" charset="0"/>
                <a:cs typeface="Times New Roman" panose="02020603050405020304" pitchFamily="18" charset="0"/>
              </a:rPr>
              <a:t>On a blockchain based system, no administrator permission is allowed to editing or deleting data. Someone who inserts an information record on the blockchain will not be able to deny that he is doing the activity.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is an update option to modify attendance when it’s needed. However the modifications are recorded and tracked, just in case it’s a fraudulent activity. </a:t>
            </a:r>
            <a:r>
              <a:rPr lang="en-US" sz="1800" dirty="0">
                <a:latin typeface="Times New Roman" panose="02020603050405020304" pitchFamily="18" charset="0"/>
                <a:ea typeface="Calibri" panose="020F0502020204030204" pitchFamily="34" charset="0"/>
                <a:cs typeface="Times New Roman" panose="02020603050405020304" pitchFamily="18" charset="0"/>
              </a:rPr>
              <a:t>Attendance is captured using IOT automatically and is entered into the blockchain which makes the data tamper-proof, secure and robust.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privacy of it’s users is preserved because the user ids are generated by trusted third party. This data is available for government for Scholarship and other related decision making. The success of this app, will ensure that many more parents and organizations will be motivated to use this common platform.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37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892882" y="69664"/>
            <a:ext cx="3620459"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Flow Diagram</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15" descr="Flowdiagram.JPG"/>
          <p:cNvPicPr>
            <a:picLocks noChangeAspect="1"/>
          </p:cNvPicPr>
          <p:nvPr/>
        </p:nvPicPr>
        <p:blipFill>
          <a:blip r:embed="rId4"/>
          <a:stretch>
            <a:fillRect/>
          </a:stretch>
        </p:blipFill>
        <p:spPr>
          <a:xfrm>
            <a:off x="1364125" y="1191942"/>
            <a:ext cx="6598187" cy="5124365"/>
          </a:xfrm>
          <a:prstGeom prst="rect">
            <a:avLst/>
          </a:prstGeom>
        </p:spPr>
      </p:pic>
    </p:spTree>
    <p:extLst>
      <p:ext uri="{BB962C8B-B14F-4D97-AF65-F5344CB8AC3E}">
        <p14:creationId xmlns:p14="http://schemas.microsoft.com/office/powerpoint/2010/main" val="368370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Use case Diagram</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A81BB20-0969-4946-A44F-BBA5891B0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051" y="1162793"/>
            <a:ext cx="6225813" cy="5155953"/>
          </a:xfrm>
          <a:prstGeom prst="rect">
            <a:avLst/>
          </a:prstGeom>
        </p:spPr>
      </p:pic>
    </p:spTree>
    <p:extLst>
      <p:ext uri="{BB962C8B-B14F-4D97-AF65-F5344CB8AC3E}">
        <p14:creationId xmlns:p14="http://schemas.microsoft.com/office/powerpoint/2010/main" val="368370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Output </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9D02111-8CD3-47A4-8F2A-AA768378D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95" y="1275468"/>
            <a:ext cx="7737433" cy="4352306"/>
          </a:xfrm>
          <a:prstGeom prst="rect">
            <a:avLst/>
          </a:prstGeom>
        </p:spPr>
      </p:pic>
      <p:sp>
        <p:nvSpPr>
          <p:cNvPr id="5" name="TextBox 4">
            <a:extLst>
              <a:ext uri="{FF2B5EF4-FFF2-40B4-BE49-F238E27FC236}">
                <a16:creationId xmlns:a16="http://schemas.microsoft.com/office/drawing/2014/main" id="{FAFEAE41-0CE8-4191-A1F7-AF12451F2DCD}"/>
              </a:ext>
            </a:extLst>
          </p:cNvPr>
          <p:cNvSpPr txBox="1"/>
          <p:nvPr/>
        </p:nvSpPr>
        <p:spPr>
          <a:xfrm>
            <a:off x="3800475" y="5716283"/>
            <a:ext cx="26193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Home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575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 </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AFEAE41-0CE8-4191-A1F7-AF12451F2DCD}"/>
              </a:ext>
            </a:extLst>
          </p:cNvPr>
          <p:cNvSpPr txBox="1"/>
          <p:nvPr/>
        </p:nvSpPr>
        <p:spPr>
          <a:xfrm>
            <a:off x="3262312" y="5660786"/>
            <a:ext cx="26193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Student Login Screen</a:t>
            </a: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9D995D6-5A72-42BD-A617-6688FA368C74}"/>
              </a:ext>
            </a:extLst>
          </p:cNvPr>
          <p:cNvPicPr/>
          <p:nvPr/>
        </p:nvPicPr>
        <p:blipFill>
          <a:blip r:embed="rId4"/>
          <a:stretch>
            <a:fillRect/>
          </a:stretch>
        </p:blipFill>
        <p:spPr>
          <a:xfrm>
            <a:off x="1122220" y="1749188"/>
            <a:ext cx="6831343" cy="3593056"/>
          </a:xfrm>
          <a:prstGeom prst="rect">
            <a:avLst/>
          </a:prstGeom>
        </p:spPr>
      </p:pic>
    </p:spTree>
    <p:extLst>
      <p:ext uri="{BB962C8B-B14F-4D97-AF65-F5344CB8AC3E}">
        <p14:creationId xmlns:p14="http://schemas.microsoft.com/office/powerpoint/2010/main" val="95167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 </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AFEAE41-0CE8-4191-A1F7-AF12451F2DCD}"/>
              </a:ext>
            </a:extLst>
          </p:cNvPr>
          <p:cNvSpPr txBox="1"/>
          <p:nvPr/>
        </p:nvSpPr>
        <p:spPr>
          <a:xfrm>
            <a:off x="5116147" y="6060044"/>
            <a:ext cx="279912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Admin Registering Faculty</a:t>
            </a:r>
            <a:endParaRPr lang="en-IN"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AADA9E4-30D1-436F-BA65-8BBD6F2A7318}"/>
              </a:ext>
            </a:extLst>
          </p:cNvPr>
          <p:cNvSpPr txBox="1"/>
          <p:nvPr/>
        </p:nvSpPr>
        <p:spPr>
          <a:xfrm>
            <a:off x="797719" y="4018242"/>
            <a:ext cx="4700586"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Admin Registering Student</a:t>
            </a: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1D239E4B-8B2E-4C4E-8E45-09DE71E9B14E}"/>
              </a:ext>
            </a:extLst>
          </p:cNvPr>
          <p:cNvPicPr/>
          <p:nvPr/>
        </p:nvPicPr>
        <p:blipFill>
          <a:blip r:embed="rId4"/>
          <a:stretch>
            <a:fillRect/>
          </a:stretch>
        </p:blipFill>
        <p:spPr>
          <a:xfrm>
            <a:off x="439125" y="1264198"/>
            <a:ext cx="5274945" cy="2522220"/>
          </a:xfrm>
          <a:prstGeom prst="rect">
            <a:avLst/>
          </a:prstGeom>
        </p:spPr>
      </p:pic>
      <p:pic>
        <p:nvPicPr>
          <p:cNvPr id="16" name="Picture 15">
            <a:extLst>
              <a:ext uri="{FF2B5EF4-FFF2-40B4-BE49-F238E27FC236}">
                <a16:creationId xmlns:a16="http://schemas.microsoft.com/office/drawing/2014/main" id="{22DDB1C0-B098-4265-9F85-051ED1466F60}"/>
              </a:ext>
            </a:extLst>
          </p:cNvPr>
          <p:cNvPicPr/>
          <p:nvPr/>
        </p:nvPicPr>
        <p:blipFill>
          <a:blip r:embed="rId5"/>
          <a:stretch>
            <a:fillRect/>
          </a:stretch>
        </p:blipFill>
        <p:spPr>
          <a:xfrm>
            <a:off x="3576161" y="3488291"/>
            <a:ext cx="5274945" cy="2480945"/>
          </a:xfrm>
          <a:prstGeom prst="rect">
            <a:avLst/>
          </a:prstGeom>
        </p:spPr>
      </p:pic>
    </p:spTree>
    <p:extLst>
      <p:ext uri="{BB962C8B-B14F-4D97-AF65-F5344CB8AC3E}">
        <p14:creationId xmlns:p14="http://schemas.microsoft.com/office/powerpoint/2010/main" val="313240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 </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AFEAE41-0CE8-4191-A1F7-AF12451F2DCD}"/>
              </a:ext>
            </a:extLst>
          </p:cNvPr>
          <p:cNvSpPr txBox="1"/>
          <p:nvPr/>
        </p:nvSpPr>
        <p:spPr>
          <a:xfrm>
            <a:off x="2981284" y="5728145"/>
            <a:ext cx="318143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Student’s Attendance Timeline</a:t>
            </a:r>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879EC99-208A-4AAF-830C-862CCA01FA46}"/>
              </a:ext>
            </a:extLst>
          </p:cNvPr>
          <p:cNvPicPr/>
          <p:nvPr/>
        </p:nvPicPr>
        <p:blipFill>
          <a:blip r:embed="rId4"/>
          <a:stretch>
            <a:fillRect/>
          </a:stretch>
        </p:blipFill>
        <p:spPr>
          <a:xfrm>
            <a:off x="1028755" y="1414436"/>
            <a:ext cx="7311575" cy="3865179"/>
          </a:xfrm>
          <a:prstGeom prst="rect">
            <a:avLst/>
          </a:prstGeom>
        </p:spPr>
      </p:pic>
    </p:spTree>
    <p:extLst>
      <p:ext uri="{BB962C8B-B14F-4D97-AF65-F5344CB8AC3E}">
        <p14:creationId xmlns:p14="http://schemas.microsoft.com/office/powerpoint/2010/main" val="329856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577" y="809837"/>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39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24138" y="1865145"/>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p:cNvSpPr txBox="1"/>
          <p:nvPr/>
        </p:nvSpPr>
        <p:spPr>
          <a:xfrm>
            <a:off x="2082020" y="211016"/>
            <a:ext cx="5205046" cy="769441"/>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 </a:t>
            </a:r>
            <a:endParaRPr lang="en-US" sz="4400" b="1" dirty="0">
              <a:solidFill>
                <a:srgbClr val="FF0000"/>
              </a:solidFill>
              <a:latin typeface="Times New Roman" pitchFamily="18" charset="0"/>
              <a:cs typeface="Times New Roman" pitchFamily="18" charset="0"/>
            </a:endParaRPr>
          </a:p>
        </p:txBody>
      </p:sp>
      <p:sp>
        <p:nvSpPr>
          <p:cNvPr id="13" name="TextBox 12"/>
          <p:cNvSpPr txBox="1"/>
          <p:nvPr/>
        </p:nvSpPr>
        <p:spPr>
          <a:xfrm>
            <a:off x="1309253" y="2967335"/>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23092" y="1428985"/>
            <a:ext cx="8558213" cy="42575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just">
              <a:lnSpc>
                <a:spcPct val="115000"/>
              </a:lnSpc>
              <a:spcAft>
                <a:spcPts val="10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AFEAE41-0CE8-4191-A1F7-AF12451F2DCD}"/>
              </a:ext>
            </a:extLst>
          </p:cNvPr>
          <p:cNvSpPr txBox="1"/>
          <p:nvPr/>
        </p:nvSpPr>
        <p:spPr>
          <a:xfrm>
            <a:off x="2497177" y="5792935"/>
            <a:ext cx="381004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Student’s Overall Attendance Report</a:t>
            </a: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EBD0B84-691E-4F47-ABD8-6E16939F01C9}"/>
              </a:ext>
            </a:extLst>
          </p:cNvPr>
          <p:cNvPicPr/>
          <p:nvPr/>
        </p:nvPicPr>
        <p:blipFill>
          <a:blip r:embed="rId4"/>
          <a:stretch>
            <a:fillRect/>
          </a:stretch>
        </p:blipFill>
        <p:spPr>
          <a:xfrm>
            <a:off x="379417" y="1171500"/>
            <a:ext cx="5274945" cy="2519045"/>
          </a:xfrm>
          <a:prstGeom prst="rect">
            <a:avLst/>
          </a:prstGeom>
        </p:spPr>
      </p:pic>
      <p:pic>
        <p:nvPicPr>
          <p:cNvPr id="16" name="Picture 15">
            <a:extLst>
              <a:ext uri="{FF2B5EF4-FFF2-40B4-BE49-F238E27FC236}">
                <a16:creationId xmlns:a16="http://schemas.microsoft.com/office/drawing/2014/main" id="{7F8FD1D6-1295-44E4-95A2-A3FEF7A43CA1}"/>
              </a:ext>
            </a:extLst>
          </p:cNvPr>
          <p:cNvPicPr/>
          <p:nvPr/>
        </p:nvPicPr>
        <p:blipFill>
          <a:blip r:embed="rId5"/>
          <a:stretch>
            <a:fillRect/>
          </a:stretch>
        </p:blipFill>
        <p:spPr>
          <a:xfrm>
            <a:off x="3529452" y="3219856"/>
            <a:ext cx="5274945" cy="2546350"/>
          </a:xfrm>
          <a:prstGeom prst="rect">
            <a:avLst/>
          </a:prstGeom>
        </p:spPr>
      </p:pic>
    </p:spTree>
    <p:extLst>
      <p:ext uri="{BB962C8B-B14F-4D97-AF65-F5344CB8AC3E}">
        <p14:creationId xmlns:p14="http://schemas.microsoft.com/office/powerpoint/2010/main" val="32811089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2249</TotalTime>
  <Words>477</Words>
  <Application>Microsoft Office PowerPoint</Application>
  <PresentationFormat>On-screen Show (4:3)</PresentationFormat>
  <Paragraphs>79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 Reddy Konda</dc:creator>
  <cp:lastModifiedBy>Manasa Gottimukkula</cp:lastModifiedBy>
  <cp:revision>229</cp:revision>
  <dcterms:created xsi:type="dcterms:W3CDTF">2020-08-08T03:55:20Z</dcterms:created>
  <dcterms:modified xsi:type="dcterms:W3CDTF">2021-05-31T09:22:38Z</dcterms:modified>
</cp:coreProperties>
</file>